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68" r:id="rId1"/>
  </p:sldMasterIdLst>
  <p:sldIdLst>
    <p:sldId id="256" r:id="rId2"/>
    <p:sldId id="257" r:id="rId3"/>
    <p:sldId id="258" r:id="rId4"/>
    <p:sldId id="266" r:id="rId5"/>
    <p:sldId id="259" r:id="rId6"/>
    <p:sldId id="260" r:id="rId7"/>
    <p:sldId id="261" r:id="rId8"/>
    <p:sldId id="263" r:id="rId9"/>
    <p:sldId id="267" r:id="rId10"/>
    <p:sldId id="265" r:id="rId11"/>
  </p:sldIdLst>
  <p:sldSz cx="9144000" cy="6858000" type="screen4x3"/>
  <p:notesSz cx="6858000" cy="9144000"/>
  <p:defaultTextStyle>
    <a:defPPr>
      <a:defRPr lang="ar-DZ"/>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fr-FR" smtClean="0"/>
              <a:t>Modifiez le style du titre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CBFF83E8-5B86-4353-BA34-A038CBB3CA79}" type="datetimeFigureOut">
              <a:rPr lang="ar-DZ" smtClean="0"/>
              <a:t>16-03-1440</a:t>
            </a:fld>
            <a:endParaRPr lang="ar-DZ"/>
          </a:p>
        </p:txBody>
      </p:sp>
      <p:sp>
        <p:nvSpPr>
          <p:cNvPr id="5" name="Footer Placeholder 4"/>
          <p:cNvSpPr>
            <a:spLocks noGrp="1"/>
          </p:cNvSpPr>
          <p:nvPr>
            <p:ph type="ftr" sz="quarter" idx="11"/>
          </p:nvPr>
        </p:nvSpPr>
        <p:spPr>
          <a:xfrm>
            <a:off x="1174044" y="5357592"/>
            <a:ext cx="5034845" cy="365125"/>
          </a:xfrm>
        </p:spPr>
        <p:txBody>
          <a:bodyPr/>
          <a:lstStyle/>
          <a:p>
            <a:endParaRPr lang="ar-DZ"/>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33E64A6E-3D4D-404C-9FE8-FDE76C03D48C}" type="slidenum">
              <a:rPr lang="ar-DZ" smtClean="0"/>
              <a:t>‹N°›</a:t>
            </a:fld>
            <a:endParaRPr lang="ar-D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nchor="ct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CBFF83E8-5B86-4353-BA34-A038CBB3CA79}" type="datetimeFigureOut">
              <a:rPr lang="ar-DZ" smtClean="0"/>
              <a:t>16-03-1440</a:t>
            </a:fld>
            <a:endParaRPr lang="ar-DZ"/>
          </a:p>
        </p:txBody>
      </p:sp>
      <p:sp>
        <p:nvSpPr>
          <p:cNvPr id="5" name="Footer Placeholder 4"/>
          <p:cNvSpPr>
            <a:spLocks noGrp="1"/>
          </p:cNvSpPr>
          <p:nvPr>
            <p:ph type="ftr" sz="quarter" idx="11"/>
          </p:nvPr>
        </p:nvSpPr>
        <p:spPr/>
        <p:txBody>
          <a:bodyPr/>
          <a:lstStyle/>
          <a:p>
            <a:endParaRPr lang="ar-DZ"/>
          </a:p>
        </p:txBody>
      </p:sp>
      <p:sp>
        <p:nvSpPr>
          <p:cNvPr id="6" name="Slide Number Placeholder 5"/>
          <p:cNvSpPr>
            <a:spLocks noGrp="1"/>
          </p:cNvSpPr>
          <p:nvPr>
            <p:ph type="sldNum" sz="quarter" idx="12"/>
          </p:nvPr>
        </p:nvSpPr>
        <p:spPr/>
        <p:txBody>
          <a:bodyPr/>
          <a:lstStyle/>
          <a:p>
            <a:fld id="{33E64A6E-3D4D-404C-9FE8-FDE76C03D48C}" type="slidenum">
              <a:rPr lang="ar-DZ" smtClean="0"/>
              <a:t>‹N°›</a:t>
            </a:fld>
            <a:endParaRPr lang="ar-D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fr-FR" smtClean="0"/>
              <a:t>Modifiez le style du titre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CBFF83E8-5B86-4353-BA34-A038CBB3CA79}" type="datetimeFigureOut">
              <a:rPr lang="ar-DZ" smtClean="0"/>
              <a:t>16-03-1440</a:t>
            </a:fld>
            <a:endParaRPr lang="ar-DZ"/>
          </a:p>
        </p:txBody>
      </p:sp>
      <p:sp>
        <p:nvSpPr>
          <p:cNvPr id="5" name="Footer Placeholder 4"/>
          <p:cNvSpPr>
            <a:spLocks noGrp="1"/>
          </p:cNvSpPr>
          <p:nvPr>
            <p:ph type="ftr" sz="quarter" idx="11"/>
          </p:nvPr>
        </p:nvSpPr>
        <p:spPr/>
        <p:txBody>
          <a:bodyPr/>
          <a:lstStyle/>
          <a:p>
            <a:endParaRPr lang="ar-DZ"/>
          </a:p>
        </p:txBody>
      </p:sp>
      <p:sp>
        <p:nvSpPr>
          <p:cNvPr id="6" name="Slide Number Placeholder 5"/>
          <p:cNvSpPr>
            <a:spLocks noGrp="1"/>
          </p:cNvSpPr>
          <p:nvPr>
            <p:ph type="sldNum" sz="quarter" idx="12"/>
          </p:nvPr>
        </p:nvSpPr>
        <p:spPr/>
        <p:txBody>
          <a:bodyPr/>
          <a:lstStyle/>
          <a:p>
            <a:fld id="{33E64A6E-3D4D-404C-9FE8-FDE76C03D48C}" type="slidenum">
              <a:rPr lang="ar-DZ" smtClean="0"/>
              <a:t>‹N°›</a:t>
            </a:fld>
            <a:endParaRPr lang="ar-D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CBFF83E8-5B86-4353-BA34-A038CBB3CA79}" type="datetimeFigureOut">
              <a:rPr lang="ar-DZ" smtClean="0"/>
              <a:t>16-03-1440</a:t>
            </a:fld>
            <a:endParaRPr lang="ar-DZ"/>
          </a:p>
        </p:txBody>
      </p:sp>
      <p:sp>
        <p:nvSpPr>
          <p:cNvPr id="5" name="Footer Placeholder 4"/>
          <p:cNvSpPr>
            <a:spLocks noGrp="1"/>
          </p:cNvSpPr>
          <p:nvPr>
            <p:ph type="ftr" sz="quarter" idx="11"/>
          </p:nvPr>
        </p:nvSpPr>
        <p:spPr/>
        <p:txBody>
          <a:bodyPr/>
          <a:lstStyle/>
          <a:p>
            <a:endParaRPr lang="ar-DZ"/>
          </a:p>
        </p:txBody>
      </p:sp>
      <p:sp>
        <p:nvSpPr>
          <p:cNvPr id="6" name="Slide Number Placeholder 5"/>
          <p:cNvSpPr>
            <a:spLocks noGrp="1"/>
          </p:cNvSpPr>
          <p:nvPr>
            <p:ph type="sldNum" sz="quarter" idx="12"/>
          </p:nvPr>
        </p:nvSpPr>
        <p:spPr/>
        <p:txBody>
          <a:bodyPr/>
          <a:lstStyle/>
          <a:p>
            <a:fld id="{33E64A6E-3D4D-404C-9FE8-FDE76C03D48C}" type="slidenum">
              <a:rPr lang="ar-DZ" smtClean="0"/>
              <a:t>‹N°›</a:t>
            </a:fld>
            <a:endParaRPr lang="ar-D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fr-FR" smtClean="0"/>
              <a:t>Modifiez le style du titre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CBFF83E8-5B86-4353-BA34-A038CBB3CA79}" type="datetimeFigureOut">
              <a:rPr lang="ar-DZ" smtClean="0"/>
              <a:t>16-03-1440</a:t>
            </a:fld>
            <a:endParaRPr lang="ar-DZ"/>
          </a:p>
        </p:txBody>
      </p:sp>
      <p:sp>
        <p:nvSpPr>
          <p:cNvPr id="5" name="Footer Placeholder 4"/>
          <p:cNvSpPr>
            <a:spLocks noGrp="1"/>
          </p:cNvSpPr>
          <p:nvPr>
            <p:ph type="ftr" sz="quarter" idx="11"/>
          </p:nvPr>
        </p:nvSpPr>
        <p:spPr/>
        <p:txBody>
          <a:bodyPr/>
          <a:lstStyle/>
          <a:p>
            <a:endParaRPr lang="ar-DZ"/>
          </a:p>
        </p:txBody>
      </p:sp>
      <p:sp>
        <p:nvSpPr>
          <p:cNvPr id="6" name="Slide Number Placeholder 5"/>
          <p:cNvSpPr>
            <a:spLocks noGrp="1"/>
          </p:cNvSpPr>
          <p:nvPr>
            <p:ph type="sldNum" sz="quarter" idx="12"/>
          </p:nvPr>
        </p:nvSpPr>
        <p:spPr/>
        <p:txBody>
          <a:bodyPr/>
          <a:lstStyle/>
          <a:p>
            <a:fld id="{33E64A6E-3D4D-404C-9FE8-FDE76C03D48C}" type="slidenum">
              <a:rPr lang="ar-DZ" smtClean="0"/>
              <a:t>‹N°›</a:t>
            </a:fld>
            <a:endParaRPr lang="ar-D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5" name="Date Placeholder 4"/>
          <p:cNvSpPr>
            <a:spLocks noGrp="1"/>
          </p:cNvSpPr>
          <p:nvPr>
            <p:ph type="dt" sz="half" idx="10"/>
          </p:nvPr>
        </p:nvSpPr>
        <p:spPr/>
        <p:txBody>
          <a:bodyPr/>
          <a:lstStyle/>
          <a:p>
            <a:fld id="{CBFF83E8-5B86-4353-BA34-A038CBB3CA79}" type="datetimeFigureOut">
              <a:rPr lang="ar-DZ" smtClean="0"/>
              <a:t>16-03-1440</a:t>
            </a:fld>
            <a:endParaRPr lang="ar-DZ"/>
          </a:p>
        </p:txBody>
      </p:sp>
      <p:sp>
        <p:nvSpPr>
          <p:cNvPr id="6" name="Footer Placeholder 5"/>
          <p:cNvSpPr>
            <a:spLocks noGrp="1"/>
          </p:cNvSpPr>
          <p:nvPr>
            <p:ph type="ftr" sz="quarter" idx="11"/>
          </p:nvPr>
        </p:nvSpPr>
        <p:spPr/>
        <p:txBody>
          <a:bodyPr/>
          <a:lstStyle/>
          <a:p>
            <a:endParaRPr lang="ar-DZ"/>
          </a:p>
        </p:txBody>
      </p:sp>
      <p:sp>
        <p:nvSpPr>
          <p:cNvPr id="7" name="Slide Number Placeholder 6"/>
          <p:cNvSpPr>
            <a:spLocks noGrp="1"/>
          </p:cNvSpPr>
          <p:nvPr>
            <p:ph type="sldNum" sz="quarter" idx="12"/>
          </p:nvPr>
        </p:nvSpPr>
        <p:spPr/>
        <p:txBody>
          <a:bodyPr/>
          <a:lstStyle/>
          <a:p>
            <a:fld id="{33E64A6E-3D4D-404C-9FE8-FDE76C03D48C}" type="slidenum">
              <a:rPr lang="ar-DZ" smtClean="0"/>
              <a:t>‹N°›</a:t>
            </a:fld>
            <a:endParaRPr lang="ar-DZ"/>
          </a:p>
        </p:txBody>
      </p:sp>
      <p:sp>
        <p:nvSpPr>
          <p:cNvPr id="9" name="Content Placeholder 8"/>
          <p:cNvSpPr>
            <a:spLocks noGrp="1"/>
          </p:cNvSpPr>
          <p:nvPr>
            <p:ph sz="quarter" idx="13"/>
          </p:nvPr>
        </p:nvSpPr>
        <p:spPr>
          <a:xfrm>
            <a:off x="1298448" y="2121407"/>
            <a:ext cx="3200400" cy="3602736"/>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smtClean="0"/>
              <a:t>Modifiez le style du titre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7" name="Date Placeholder 6"/>
          <p:cNvSpPr>
            <a:spLocks noGrp="1"/>
          </p:cNvSpPr>
          <p:nvPr>
            <p:ph type="dt" sz="half" idx="10"/>
          </p:nvPr>
        </p:nvSpPr>
        <p:spPr/>
        <p:txBody>
          <a:bodyPr/>
          <a:lstStyle/>
          <a:p>
            <a:fld id="{CBFF83E8-5B86-4353-BA34-A038CBB3CA79}" type="datetimeFigureOut">
              <a:rPr lang="ar-DZ" smtClean="0"/>
              <a:t>16-03-1440</a:t>
            </a:fld>
            <a:endParaRPr lang="ar-DZ"/>
          </a:p>
        </p:txBody>
      </p:sp>
      <p:sp>
        <p:nvSpPr>
          <p:cNvPr id="8" name="Footer Placeholder 7"/>
          <p:cNvSpPr>
            <a:spLocks noGrp="1"/>
          </p:cNvSpPr>
          <p:nvPr>
            <p:ph type="ftr" sz="quarter" idx="11"/>
          </p:nvPr>
        </p:nvSpPr>
        <p:spPr/>
        <p:txBody>
          <a:bodyPr/>
          <a:lstStyle/>
          <a:p>
            <a:endParaRPr lang="ar-DZ"/>
          </a:p>
        </p:txBody>
      </p:sp>
      <p:sp>
        <p:nvSpPr>
          <p:cNvPr id="9" name="Slide Number Placeholder 8"/>
          <p:cNvSpPr>
            <a:spLocks noGrp="1"/>
          </p:cNvSpPr>
          <p:nvPr>
            <p:ph type="sldNum" sz="quarter" idx="12"/>
          </p:nvPr>
        </p:nvSpPr>
        <p:spPr/>
        <p:txBody>
          <a:bodyPr/>
          <a:lstStyle/>
          <a:p>
            <a:fld id="{33E64A6E-3D4D-404C-9FE8-FDE76C03D48C}" type="slidenum">
              <a:rPr lang="ar-DZ" smtClean="0"/>
              <a:t>‹N°›</a:t>
            </a:fld>
            <a:endParaRPr lang="ar-DZ"/>
          </a:p>
        </p:txBody>
      </p:sp>
      <p:sp>
        <p:nvSpPr>
          <p:cNvPr id="11" name="Content Placeholder 10"/>
          <p:cNvSpPr>
            <a:spLocks noGrp="1"/>
          </p:cNvSpPr>
          <p:nvPr>
            <p:ph sz="quarter" idx="13"/>
          </p:nvPr>
        </p:nvSpPr>
        <p:spPr>
          <a:xfrm>
            <a:off x="1298448" y="2944368"/>
            <a:ext cx="3227832" cy="2779776"/>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Date Placeholder 2"/>
          <p:cNvSpPr>
            <a:spLocks noGrp="1"/>
          </p:cNvSpPr>
          <p:nvPr>
            <p:ph type="dt" sz="half" idx="10"/>
          </p:nvPr>
        </p:nvSpPr>
        <p:spPr/>
        <p:txBody>
          <a:bodyPr/>
          <a:lstStyle/>
          <a:p>
            <a:fld id="{CBFF83E8-5B86-4353-BA34-A038CBB3CA79}" type="datetimeFigureOut">
              <a:rPr lang="ar-DZ" smtClean="0"/>
              <a:t>16-03-1440</a:t>
            </a:fld>
            <a:endParaRPr lang="ar-DZ"/>
          </a:p>
        </p:txBody>
      </p:sp>
      <p:sp>
        <p:nvSpPr>
          <p:cNvPr id="4" name="Footer Placeholder 3"/>
          <p:cNvSpPr>
            <a:spLocks noGrp="1"/>
          </p:cNvSpPr>
          <p:nvPr>
            <p:ph type="ftr" sz="quarter" idx="11"/>
          </p:nvPr>
        </p:nvSpPr>
        <p:spPr/>
        <p:txBody>
          <a:bodyPr/>
          <a:lstStyle/>
          <a:p>
            <a:endParaRPr lang="ar-DZ"/>
          </a:p>
        </p:txBody>
      </p:sp>
      <p:sp>
        <p:nvSpPr>
          <p:cNvPr id="5" name="Slide Number Placeholder 4"/>
          <p:cNvSpPr>
            <a:spLocks noGrp="1"/>
          </p:cNvSpPr>
          <p:nvPr>
            <p:ph type="sldNum" sz="quarter" idx="12"/>
          </p:nvPr>
        </p:nvSpPr>
        <p:spPr/>
        <p:txBody>
          <a:bodyPr/>
          <a:lstStyle/>
          <a:p>
            <a:fld id="{33E64A6E-3D4D-404C-9FE8-FDE76C03D48C}" type="slidenum">
              <a:rPr lang="ar-DZ" smtClean="0"/>
              <a:t>‹N°›</a:t>
            </a:fld>
            <a:endParaRPr lang="ar-D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FF83E8-5B86-4353-BA34-A038CBB3CA79}" type="datetimeFigureOut">
              <a:rPr lang="ar-DZ" smtClean="0"/>
              <a:t>16-03-1440</a:t>
            </a:fld>
            <a:endParaRPr lang="ar-DZ"/>
          </a:p>
        </p:txBody>
      </p:sp>
      <p:sp>
        <p:nvSpPr>
          <p:cNvPr id="3" name="Footer Placeholder 2"/>
          <p:cNvSpPr>
            <a:spLocks noGrp="1"/>
          </p:cNvSpPr>
          <p:nvPr>
            <p:ph type="ftr" sz="quarter" idx="11"/>
          </p:nvPr>
        </p:nvSpPr>
        <p:spPr/>
        <p:txBody>
          <a:bodyPr/>
          <a:lstStyle/>
          <a:p>
            <a:endParaRPr lang="ar-DZ"/>
          </a:p>
        </p:txBody>
      </p:sp>
      <p:sp>
        <p:nvSpPr>
          <p:cNvPr id="4" name="Slide Number Placeholder 3"/>
          <p:cNvSpPr>
            <a:spLocks noGrp="1"/>
          </p:cNvSpPr>
          <p:nvPr>
            <p:ph type="sldNum" sz="quarter" idx="12"/>
          </p:nvPr>
        </p:nvSpPr>
        <p:spPr/>
        <p:txBody>
          <a:bodyPr/>
          <a:lstStyle/>
          <a:p>
            <a:fld id="{33E64A6E-3D4D-404C-9FE8-FDE76C03D48C}" type="slidenum">
              <a:rPr lang="ar-DZ" smtClean="0"/>
              <a:t>‹N°›</a:t>
            </a:fld>
            <a:endParaRPr lang="ar-D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fr-FR" smtClean="0"/>
              <a:t>Modifiez le style du titre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a:xfrm rot="60000">
            <a:off x="6341698" y="5885672"/>
            <a:ext cx="1213821" cy="365125"/>
          </a:xfrm>
        </p:spPr>
        <p:txBody>
          <a:bodyPr/>
          <a:lstStyle/>
          <a:p>
            <a:fld id="{CBFF83E8-5B86-4353-BA34-A038CBB3CA79}" type="datetimeFigureOut">
              <a:rPr lang="ar-DZ" smtClean="0"/>
              <a:t>16-03-1440</a:t>
            </a:fld>
            <a:endParaRPr lang="ar-DZ"/>
          </a:p>
        </p:txBody>
      </p:sp>
      <p:sp>
        <p:nvSpPr>
          <p:cNvPr id="6" name="Footer Placeholder 5"/>
          <p:cNvSpPr>
            <a:spLocks noGrp="1"/>
          </p:cNvSpPr>
          <p:nvPr>
            <p:ph type="ftr" sz="quarter" idx="11"/>
          </p:nvPr>
        </p:nvSpPr>
        <p:spPr>
          <a:xfrm rot="-60000">
            <a:off x="914554" y="5829261"/>
            <a:ext cx="3522607" cy="365125"/>
          </a:xfrm>
        </p:spPr>
        <p:txBody>
          <a:bodyPr/>
          <a:lstStyle/>
          <a:p>
            <a:endParaRPr lang="ar-DZ"/>
          </a:p>
        </p:txBody>
      </p:sp>
      <p:sp>
        <p:nvSpPr>
          <p:cNvPr id="7" name="Slide Number Placeholder 6"/>
          <p:cNvSpPr>
            <a:spLocks noGrp="1"/>
          </p:cNvSpPr>
          <p:nvPr>
            <p:ph type="sldNum" sz="quarter" idx="12"/>
          </p:nvPr>
        </p:nvSpPr>
        <p:spPr>
          <a:xfrm rot="60000">
            <a:off x="7557313" y="5896961"/>
            <a:ext cx="554023" cy="365125"/>
          </a:xfrm>
        </p:spPr>
        <p:txBody>
          <a:bodyPr/>
          <a:lstStyle/>
          <a:p>
            <a:fld id="{33E64A6E-3D4D-404C-9FE8-FDE76C03D48C}" type="slidenum">
              <a:rPr lang="ar-DZ" smtClean="0"/>
              <a:t>‹N°›</a:t>
            </a:fld>
            <a:endParaRPr lang="ar-D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fr-FR" smtClean="0"/>
              <a:t>Modifiez le style du titre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a:xfrm rot="60000">
            <a:off x="6345936" y="5888737"/>
            <a:ext cx="1213821" cy="365125"/>
          </a:xfrm>
        </p:spPr>
        <p:txBody>
          <a:bodyPr/>
          <a:lstStyle/>
          <a:p>
            <a:fld id="{CBFF83E8-5B86-4353-BA34-A038CBB3CA79}" type="datetimeFigureOut">
              <a:rPr lang="ar-DZ" smtClean="0"/>
              <a:t>16-03-1440</a:t>
            </a:fld>
            <a:endParaRPr lang="ar-DZ"/>
          </a:p>
        </p:txBody>
      </p:sp>
      <p:sp>
        <p:nvSpPr>
          <p:cNvPr id="6" name="Footer Placeholder 5"/>
          <p:cNvSpPr>
            <a:spLocks noGrp="1"/>
          </p:cNvSpPr>
          <p:nvPr>
            <p:ph type="ftr" sz="quarter" idx="11"/>
          </p:nvPr>
        </p:nvSpPr>
        <p:spPr>
          <a:xfrm rot="-60000">
            <a:off x="914569" y="5831037"/>
            <a:ext cx="3319043" cy="365125"/>
          </a:xfrm>
        </p:spPr>
        <p:txBody>
          <a:bodyPr/>
          <a:lstStyle/>
          <a:p>
            <a:endParaRPr lang="ar-DZ"/>
          </a:p>
        </p:txBody>
      </p:sp>
      <p:sp>
        <p:nvSpPr>
          <p:cNvPr id="7" name="Slide Number Placeholder 6"/>
          <p:cNvSpPr>
            <a:spLocks noGrp="1"/>
          </p:cNvSpPr>
          <p:nvPr>
            <p:ph type="sldNum" sz="quarter" idx="12"/>
          </p:nvPr>
        </p:nvSpPr>
        <p:spPr>
          <a:xfrm rot="60000">
            <a:off x="7562089" y="5900026"/>
            <a:ext cx="554023" cy="365125"/>
          </a:xfrm>
        </p:spPr>
        <p:txBody>
          <a:bodyPr/>
          <a:lstStyle/>
          <a:p>
            <a:fld id="{33E64A6E-3D4D-404C-9FE8-FDE76C03D48C}" type="slidenum">
              <a:rPr lang="ar-DZ" smtClean="0"/>
              <a:t>‹N°›</a:t>
            </a:fld>
            <a:endParaRPr lang="ar-D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CBFF83E8-5B86-4353-BA34-A038CBB3CA79}" type="datetimeFigureOut">
              <a:rPr lang="ar-DZ" smtClean="0"/>
              <a:t>16-03-1440</a:t>
            </a:fld>
            <a:endParaRPr lang="ar-DZ"/>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ar-DZ"/>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33E64A6E-3D4D-404C-9FE8-FDE76C03D48C}" type="slidenum">
              <a:rPr lang="ar-DZ" smtClean="0"/>
              <a:t>‹N°›</a:t>
            </a:fld>
            <a:endParaRPr lang="ar-DZ"/>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74320" indent="-274320" algn="r" defTabSz="914400" rtl="1"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r" defTabSz="914400" rtl="1"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r" defTabSz="914400" rtl="1"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r" defTabSz="914400" rtl="1"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980728"/>
            <a:ext cx="7056784" cy="1440160"/>
          </a:xfrm>
        </p:spPr>
        <p:txBody>
          <a:bodyPr>
            <a:normAutofit/>
          </a:bodyPr>
          <a:lstStyle/>
          <a:p>
            <a:r>
              <a:rPr lang="fr-FR" dirty="0" err="1" smtClean="0">
                <a:solidFill>
                  <a:schemeClr val="tx2"/>
                </a:solidFill>
              </a:rPr>
              <a:t>Hémophilié</a:t>
            </a:r>
            <a:endParaRPr lang="ar-DZ" dirty="0">
              <a:solidFill>
                <a:schemeClr val="tx2"/>
              </a:solidFill>
            </a:endParaRPr>
          </a:p>
        </p:txBody>
      </p:sp>
      <p:pic>
        <p:nvPicPr>
          <p:cNvPr id="5" name="Espace réservé du contenu 4"/>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619672" y="2564905"/>
            <a:ext cx="5976664" cy="2448272"/>
          </a:xfrm>
          <a:prstGeom prst="rect">
            <a:avLst/>
          </a:prstGeom>
          <a:ln>
            <a:noFill/>
          </a:ln>
          <a:effectLst>
            <a:softEdge rad="31750"/>
          </a:effectLst>
        </p:spPr>
      </p:pic>
    </p:spTree>
    <p:extLst>
      <p:ext uri="{BB962C8B-B14F-4D97-AF65-F5344CB8AC3E}">
        <p14:creationId xmlns:p14="http://schemas.microsoft.com/office/powerpoint/2010/main" val="3954185070"/>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rot="-60000">
            <a:off x="1050001" y="1223439"/>
            <a:ext cx="3064827" cy="759390"/>
          </a:xfrm>
        </p:spPr>
        <p:txBody>
          <a:bodyPr>
            <a:normAutofit/>
          </a:bodyPr>
          <a:lstStyle/>
          <a:p>
            <a:r>
              <a:rPr lang="fr-FR" sz="1800" b="1" dirty="0">
                <a:solidFill>
                  <a:schemeClr val="tx2"/>
                </a:solidFill>
              </a:rPr>
              <a:t>Existe-t-il un traitement pour cette pathologie ?</a:t>
            </a:r>
            <a:endParaRPr lang="ar-DZ" sz="1800" b="1" dirty="0">
              <a:solidFill>
                <a:schemeClr val="tx2"/>
              </a:solidFill>
            </a:endParaRPr>
          </a:p>
        </p:txBody>
      </p:sp>
      <p:pic>
        <p:nvPicPr>
          <p:cNvPr id="5" name="Espace réservé du conten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4008" y="1052736"/>
            <a:ext cx="3456383" cy="4559483"/>
          </a:xfrm>
        </p:spPr>
      </p:pic>
      <p:sp>
        <p:nvSpPr>
          <p:cNvPr id="4" name="Espace réservé du texte 3"/>
          <p:cNvSpPr>
            <a:spLocks noGrp="1"/>
          </p:cNvSpPr>
          <p:nvPr>
            <p:ph type="body" sz="half" idx="2"/>
          </p:nvPr>
        </p:nvSpPr>
        <p:spPr>
          <a:xfrm rot="-60000">
            <a:off x="995038" y="2204538"/>
            <a:ext cx="3188013" cy="3340767"/>
          </a:xfrm>
        </p:spPr>
        <p:txBody>
          <a:bodyPr>
            <a:normAutofit fontScale="40000" lnSpcReduction="20000"/>
          </a:bodyPr>
          <a:lstStyle/>
          <a:p>
            <a:r>
              <a:rPr lang="fr-FR" sz="5000" dirty="0"/>
              <a:t>Il existe un traitement </a:t>
            </a:r>
            <a:r>
              <a:rPr lang="fr-FR" sz="5000" dirty="0" smtClean="0"/>
              <a:t>efficace </a:t>
            </a:r>
            <a:r>
              <a:rPr lang="fr-FR" sz="5000" dirty="0"/>
              <a:t>pour limiter le risque de saignement ou pour traiter un saignement,  Le traitement consiste à administrer par voie </a:t>
            </a:r>
            <a:r>
              <a:rPr lang="fr-FR" sz="5000" dirty="0">
                <a:solidFill>
                  <a:srgbClr val="0070C0"/>
                </a:solidFill>
              </a:rPr>
              <a:t>i</a:t>
            </a:r>
            <a:r>
              <a:rPr lang="fr-FR" sz="5000" dirty="0">
                <a:solidFill>
                  <a:schemeClr val="tx2"/>
                </a:solidFill>
              </a:rPr>
              <a:t>ntraveineuse le facteur de la coagulation défaillant</a:t>
            </a:r>
            <a:r>
              <a:rPr lang="fr-FR" sz="5000" dirty="0"/>
              <a:t>.</a:t>
            </a:r>
          </a:p>
          <a:p>
            <a:r>
              <a:rPr lang="fr-FR" sz="5000" dirty="0"/>
              <a:t>Ces substituts peuvent être dérivés du sang humain ou être produits par génie génétique (on les appelle alors </a:t>
            </a:r>
            <a:r>
              <a:rPr lang="fr-FR" sz="5000" dirty="0">
                <a:solidFill>
                  <a:schemeClr val="tx2"/>
                </a:solidFill>
              </a:rPr>
              <a:t>recombinants</a:t>
            </a:r>
            <a:r>
              <a:rPr lang="fr-FR" sz="5000" dirty="0"/>
              <a:t>).</a:t>
            </a:r>
          </a:p>
          <a:p>
            <a:endParaRPr lang="fr-FR" dirty="0"/>
          </a:p>
          <a:p>
            <a:endParaRPr lang="ar-DZ" dirty="0"/>
          </a:p>
        </p:txBody>
      </p:sp>
    </p:spTree>
    <p:extLst>
      <p:ext uri="{BB962C8B-B14F-4D97-AF65-F5344CB8AC3E}">
        <p14:creationId xmlns:p14="http://schemas.microsoft.com/office/powerpoint/2010/main" val="2113335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rot="-60000">
            <a:off x="1056490" y="1223382"/>
            <a:ext cx="3064827" cy="1503037"/>
          </a:xfrm>
          <a:solidFill>
            <a:schemeClr val="bg1"/>
          </a:solidFill>
        </p:spPr>
        <p:txBody>
          <a:bodyPr/>
          <a:lstStyle/>
          <a:p>
            <a:r>
              <a:rPr lang="en-US" sz="1800" i="1" dirty="0" err="1" smtClean="0">
                <a:solidFill>
                  <a:schemeClr val="accent5">
                    <a:lumMod val="50000"/>
                  </a:schemeClr>
                </a:solidFill>
              </a:rPr>
              <a:t>Qu’est-ce</a:t>
            </a:r>
            <a:r>
              <a:rPr lang="en-US" sz="1800" i="1" dirty="0" smtClean="0">
                <a:solidFill>
                  <a:schemeClr val="accent5">
                    <a:lumMod val="50000"/>
                  </a:schemeClr>
                </a:solidFill>
              </a:rPr>
              <a:t> que </a:t>
            </a:r>
            <a:r>
              <a:rPr lang="en-US" sz="1800" i="1" dirty="0" err="1" smtClean="0">
                <a:solidFill>
                  <a:schemeClr val="accent5">
                    <a:lumMod val="50000"/>
                  </a:schemeClr>
                </a:solidFill>
              </a:rPr>
              <a:t>l’hémophilie</a:t>
            </a:r>
            <a:r>
              <a:rPr lang="en-US" sz="1800" i="1" dirty="0" smtClean="0">
                <a:solidFill>
                  <a:schemeClr val="accent5">
                    <a:lumMod val="50000"/>
                  </a:schemeClr>
                </a:solidFill>
              </a:rPr>
              <a:t> </a:t>
            </a:r>
            <a:r>
              <a:rPr lang="en-US" b="0" i="1" dirty="0" smtClean="0">
                <a:solidFill>
                  <a:schemeClr val="accent5">
                    <a:lumMod val="50000"/>
                  </a:schemeClr>
                </a:solidFill>
              </a:rPr>
              <a:t>?</a:t>
            </a:r>
            <a:endParaRPr lang="ar-DZ" b="0" i="1" dirty="0">
              <a:solidFill>
                <a:schemeClr val="accent5">
                  <a:lumMod val="50000"/>
                </a:schemeClr>
              </a:solidFill>
            </a:endParaRPr>
          </a:p>
        </p:txBody>
      </p:sp>
      <p:pic>
        <p:nvPicPr>
          <p:cNvPr id="5" name="Espace réservé du conten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60000">
            <a:off x="4854575" y="2466542"/>
            <a:ext cx="3021013" cy="1994766"/>
          </a:xfrm>
        </p:spPr>
      </p:pic>
      <p:sp>
        <p:nvSpPr>
          <p:cNvPr id="4" name="Espace réservé du texte 3"/>
          <p:cNvSpPr>
            <a:spLocks noGrp="1"/>
          </p:cNvSpPr>
          <p:nvPr>
            <p:ph type="body" sz="half" idx="2"/>
          </p:nvPr>
        </p:nvSpPr>
        <p:spPr>
          <a:xfrm rot="-60000">
            <a:off x="1140057" y="2924544"/>
            <a:ext cx="3048891" cy="3169127"/>
          </a:xfrm>
        </p:spPr>
        <p:txBody>
          <a:bodyPr>
            <a:normAutofit fontScale="70000" lnSpcReduction="20000"/>
          </a:bodyPr>
          <a:lstStyle/>
          <a:p>
            <a:pPr algn="l" rtl="0"/>
            <a:r>
              <a:rPr lang="fr-FR" b="1" dirty="0" smtClean="0"/>
              <a:t>Le terme hémophilie décrit un groupe spécifique de maladies sanguines héréditaires caractérisées par un trouble permanent, congénital, de la coagulation sanguine. Le patient hémophile ne saigne pas davantage ou plus rapidement qu'une personne non hémophile, il saigne plus longtemps.</a:t>
            </a:r>
          </a:p>
          <a:p>
            <a:pPr algn="l" rtl="0"/>
            <a:r>
              <a:rPr lang="fr-FR" b="1" dirty="0" smtClean="0"/>
              <a:t>Lorsqu'un des composants du processus de coagulation sanguine fait défaut, la formation du caillot ne se fait pas normalement. A l'état normal, les composants de la coagulation appelés classiquement « facteurs » agissent les uns sur les autres comme une rangée de dominos qui basculent créant une réaction en chaîne (figure). Si l'un des facteurs de la coagulation fait défaut, la réaction en chaîne ne peut pas se produire normalement et la formation du caillot est défectueuse </a:t>
            </a:r>
          </a:p>
          <a:p>
            <a:pPr algn="l" rtl="0"/>
            <a:endParaRPr lang="ar-DZ" dirty="0"/>
          </a:p>
        </p:txBody>
      </p:sp>
    </p:spTree>
    <p:extLst>
      <p:ext uri="{BB962C8B-B14F-4D97-AF65-F5344CB8AC3E}">
        <p14:creationId xmlns:p14="http://schemas.microsoft.com/office/powerpoint/2010/main" val="12655354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rtl="0"/>
            <a:r>
              <a:rPr lang="en-US" b="1" dirty="0" smtClean="0">
                <a:solidFill>
                  <a:schemeClr val="tx2"/>
                </a:solidFill>
              </a:rPr>
              <a:t>Le </a:t>
            </a:r>
            <a:r>
              <a:rPr lang="en-US" b="1" dirty="0">
                <a:solidFill>
                  <a:schemeClr val="tx2"/>
                </a:solidFill>
              </a:rPr>
              <a:t>type </a:t>
            </a:r>
            <a:r>
              <a:rPr lang="en-US" b="1" dirty="0" err="1">
                <a:solidFill>
                  <a:schemeClr val="tx2"/>
                </a:solidFill>
              </a:rPr>
              <a:t>d’hémophilie</a:t>
            </a:r>
            <a:r>
              <a:rPr lang="en-US" b="1" dirty="0">
                <a:solidFill>
                  <a:schemeClr val="tx2"/>
                </a:solidFill>
              </a:rPr>
              <a:t> </a:t>
            </a:r>
            <a:endParaRPr lang="ar-DZ" b="1" dirty="0">
              <a:solidFill>
                <a:schemeClr val="tx2"/>
              </a:solidFill>
            </a:endParaRPr>
          </a:p>
        </p:txBody>
      </p:sp>
      <p:sp>
        <p:nvSpPr>
          <p:cNvPr id="3" name="Rectangle 2"/>
          <p:cNvSpPr/>
          <p:nvPr/>
        </p:nvSpPr>
        <p:spPr>
          <a:xfrm>
            <a:off x="2286000" y="1916832"/>
            <a:ext cx="4572000" cy="3693319"/>
          </a:xfrm>
          <a:prstGeom prst="rect">
            <a:avLst/>
          </a:prstGeom>
        </p:spPr>
        <p:txBody>
          <a:bodyPr>
            <a:spAutoFit/>
          </a:bodyPr>
          <a:lstStyle/>
          <a:p>
            <a:pPr algn="l" rtl="0"/>
            <a:r>
              <a:rPr lang="fr-FR" dirty="0" smtClean="0"/>
              <a:t>Le type d’hémophilie le plus commun s’appelle :</a:t>
            </a:r>
          </a:p>
          <a:p>
            <a:pPr algn="l" rtl="0"/>
            <a:r>
              <a:rPr lang="fr-FR" b="1" u="sng" dirty="0" smtClean="0">
                <a:solidFill>
                  <a:schemeClr val="tx2"/>
                </a:solidFill>
              </a:rPr>
              <a:t>hémophilie A : </a:t>
            </a:r>
            <a:r>
              <a:rPr lang="fr-FR" dirty="0" smtClean="0"/>
              <a:t>est un trouble hémorragique héréditaire qui se traduit par l’incapacité du sang à coaguler correctement. La maladie est liée à un déficit en facteur VIII(8), une des protéines responsables de la coagulation sanguine (absence totale ou présence à un taux insuffisant).</a:t>
            </a:r>
          </a:p>
          <a:p>
            <a:pPr algn="l" rtl="0"/>
            <a:r>
              <a:rPr lang="fr-FR" b="1" u="sng" dirty="0" smtClean="0">
                <a:solidFill>
                  <a:schemeClr val="tx2"/>
                </a:solidFill>
              </a:rPr>
              <a:t>L’hémophilie B :</a:t>
            </a:r>
            <a:r>
              <a:rPr lang="fr-FR" dirty="0" smtClean="0"/>
              <a:t>est un type d’hémophilie moins commun. Dans ce cas, le sang de la personne affectée ne contient pas assez de facteur de coagulation IX (9).</a:t>
            </a:r>
            <a:endParaRPr lang="fr-FR" dirty="0"/>
          </a:p>
        </p:txBody>
      </p:sp>
    </p:spTree>
    <p:extLst>
      <p:ext uri="{BB962C8B-B14F-4D97-AF65-F5344CB8AC3E}">
        <p14:creationId xmlns:p14="http://schemas.microsoft.com/office/powerpoint/2010/main" val="1121849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dirty="0" smtClean="0">
                <a:solidFill>
                  <a:srgbClr val="0070C0"/>
                </a:solidFill>
              </a:rPr>
              <a:t>Hérédité</a:t>
            </a:r>
            <a:endParaRPr lang="ar-DZ" sz="2400" b="1" dirty="0">
              <a:solidFill>
                <a:srgbClr val="0070C0"/>
              </a:solidFill>
            </a:endParaRPr>
          </a:p>
        </p:txBody>
      </p:sp>
      <p:pic>
        <p:nvPicPr>
          <p:cNvPr id="5" name="Espace réservé du contenu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899592" y="1700808"/>
            <a:ext cx="3672408" cy="3816424"/>
          </a:xfrm>
        </p:spPr>
      </p:pic>
      <p:pic>
        <p:nvPicPr>
          <p:cNvPr id="6" name="Espace réservé du contenu 5"/>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644008" y="1700808"/>
            <a:ext cx="3744416" cy="3816424"/>
          </a:xfrm>
        </p:spPr>
      </p:pic>
    </p:spTree>
    <p:extLst>
      <p:ext uri="{BB962C8B-B14F-4D97-AF65-F5344CB8AC3E}">
        <p14:creationId xmlns:p14="http://schemas.microsoft.com/office/powerpoint/2010/main" val="32272685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b="1" dirty="0">
                <a:solidFill>
                  <a:schemeClr val="tx2"/>
                </a:solidFill>
              </a:rPr>
              <a:t> </a:t>
            </a:r>
            <a:r>
              <a:rPr lang="fr-FR" sz="1800" b="1" dirty="0">
                <a:solidFill>
                  <a:schemeClr val="tx2"/>
                </a:solidFill>
              </a:rPr>
              <a:t>Pourquoi le processus de la coagulation est-il perturbé chez</a:t>
            </a:r>
            <a:br>
              <a:rPr lang="fr-FR" sz="1800" b="1" dirty="0">
                <a:solidFill>
                  <a:schemeClr val="tx2"/>
                </a:solidFill>
              </a:rPr>
            </a:br>
            <a:r>
              <a:rPr lang="fr-FR" sz="1800" b="1" dirty="0">
                <a:solidFill>
                  <a:schemeClr val="tx2"/>
                </a:solidFill>
              </a:rPr>
              <a:t>les hémophiles</a:t>
            </a:r>
            <a:r>
              <a:rPr lang="fr-FR" sz="2000" b="1" dirty="0">
                <a:solidFill>
                  <a:schemeClr val="tx2"/>
                </a:solidFill>
              </a:rPr>
              <a:t>?</a:t>
            </a:r>
            <a:endParaRPr lang="ar-DZ" sz="2000" b="1" dirty="0">
              <a:solidFill>
                <a:schemeClr val="tx2"/>
              </a:solidFill>
            </a:endParaRPr>
          </a:p>
        </p:txBody>
      </p:sp>
      <p:sp>
        <p:nvSpPr>
          <p:cNvPr id="3" name="Espace réservé du contenu 2"/>
          <p:cNvSpPr>
            <a:spLocks noGrp="1"/>
          </p:cNvSpPr>
          <p:nvPr>
            <p:ph sz="quarter" idx="13"/>
          </p:nvPr>
        </p:nvSpPr>
        <p:spPr/>
        <p:txBody>
          <a:bodyPr>
            <a:noAutofit/>
          </a:bodyPr>
          <a:lstStyle/>
          <a:p>
            <a:pPr marL="0" indent="0" algn="l" rtl="0">
              <a:buNone/>
            </a:pPr>
            <a:r>
              <a:rPr lang="fr-FR" sz="1000" dirty="0"/>
              <a:t>Lors d’une plaie ou d’un traumatisme, il peut y avoir une petite brèche de la paroi des</a:t>
            </a:r>
          </a:p>
          <a:p>
            <a:pPr marL="0" indent="0" algn="l" rtl="0">
              <a:buNone/>
            </a:pPr>
            <a:r>
              <a:rPr lang="fr-FR" sz="1000" dirty="0"/>
              <a:t>vaisseaux sanguins et un saignement plus ou moins important se produit. Normalement,</a:t>
            </a:r>
          </a:p>
          <a:p>
            <a:pPr marL="0" indent="0" algn="l" rtl="0">
              <a:buNone/>
            </a:pPr>
            <a:r>
              <a:rPr lang="fr-FR" sz="1000" dirty="0"/>
              <a:t>la survenue de cette brèche déclenche un processus destiné à la colmater : la coagulation</a:t>
            </a:r>
          </a:p>
          <a:p>
            <a:pPr marL="0" indent="0" algn="l" rtl="0">
              <a:buNone/>
            </a:pPr>
            <a:r>
              <a:rPr lang="fr-FR" sz="1000" dirty="0"/>
              <a:t>du sang. A l’issue de ce processus le sang liquide</a:t>
            </a:r>
          </a:p>
          <a:p>
            <a:pPr marL="0" indent="0" algn="l" rtl="0">
              <a:buNone/>
            </a:pPr>
            <a:r>
              <a:rPr lang="fr-FR" sz="1000" dirty="0"/>
              <a:t>se transformera en caillot solide et le saignement</a:t>
            </a:r>
          </a:p>
          <a:p>
            <a:pPr marL="0" indent="0" algn="l" rtl="0">
              <a:buNone/>
            </a:pPr>
            <a:r>
              <a:rPr lang="fr-FR" sz="1000" dirty="0"/>
              <a:t>s’arrêtera. La coagulation utilise plusieurs protéines du sang appelées facteurs de la coagulation.</a:t>
            </a:r>
          </a:p>
          <a:p>
            <a:pPr marL="0" indent="0" algn="l" rtl="0">
              <a:buNone/>
            </a:pPr>
            <a:r>
              <a:rPr lang="fr-FR" sz="1000" dirty="0"/>
              <a:t>Ils sont numérotés en chiffres romains : I, II,</a:t>
            </a:r>
          </a:p>
          <a:p>
            <a:pPr marL="0" indent="0" algn="l" rtl="0">
              <a:buNone/>
            </a:pPr>
            <a:r>
              <a:rPr lang="fr-FR" sz="1000" dirty="0"/>
              <a:t>etc. La plaie d’un vaisseau sanguin déclenche une</a:t>
            </a:r>
          </a:p>
          <a:p>
            <a:pPr marL="0" indent="0" algn="l" rtl="0">
              <a:buNone/>
            </a:pPr>
            <a:r>
              <a:rPr lang="fr-FR" sz="1000" dirty="0"/>
              <a:t>réaction en cascade, où les facteurs de la coagulation s’activent les uns les autres, comme lorsqu’on fait tomber les pièces d’un domino (</a:t>
            </a:r>
            <a:r>
              <a:rPr lang="fr-FR" sz="1000" dirty="0" err="1"/>
              <a:t>fgure</a:t>
            </a:r>
            <a:endParaRPr lang="fr-FR" sz="1000" dirty="0"/>
          </a:p>
          <a:p>
            <a:pPr marL="0" indent="0" algn="l" rtl="0">
              <a:buNone/>
            </a:pPr>
            <a:r>
              <a:rPr lang="fr-FR" sz="1000" dirty="0"/>
              <a:t>1). Chez les hémophiles, l’absence ou l’altération</a:t>
            </a:r>
          </a:p>
          <a:p>
            <a:pPr marL="0" indent="0" algn="l" rtl="0">
              <a:buNone/>
            </a:pPr>
            <a:r>
              <a:rPr lang="fr-FR" sz="1000" dirty="0"/>
              <a:t>d’un de ses facteurs de la coagulation (VIII ou IX</a:t>
            </a:r>
          </a:p>
          <a:p>
            <a:pPr marL="0" indent="0" algn="l" rtl="0">
              <a:buNone/>
            </a:pPr>
            <a:r>
              <a:rPr lang="fr-FR" sz="1000" dirty="0"/>
              <a:t>selon le type d’hémophilie) perturbe le processus</a:t>
            </a:r>
          </a:p>
          <a:p>
            <a:pPr marL="0" indent="0" algn="l" rtl="0">
              <a:buNone/>
            </a:pPr>
            <a:r>
              <a:rPr lang="fr-FR" sz="1000" dirty="0"/>
              <a:t>de la coagulation, au point qu’un traumatisme</a:t>
            </a:r>
          </a:p>
          <a:p>
            <a:pPr marL="0" indent="0" algn="l" rtl="0">
              <a:buNone/>
            </a:pPr>
            <a:r>
              <a:rPr lang="fr-FR" sz="1000" dirty="0"/>
              <a:t>minime peut provoquer un saignement prolongé</a:t>
            </a:r>
            <a:r>
              <a:rPr lang="fr-FR" sz="1000" dirty="0" smtClean="0"/>
              <a:t>.</a:t>
            </a:r>
          </a:p>
          <a:p>
            <a:pPr marL="0" indent="0" algn="l" rtl="0">
              <a:buNone/>
            </a:pPr>
            <a:r>
              <a:rPr lang="fr-FR" sz="1000" dirty="0"/>
              <a:t>Le sang, qui n’arrive pas à bien coaguler, coule plus longtemps que la normale</a:t>
            </a:r>
            <a:endParaRPr lang="ar-DZ" sz="1000" dirty="0"/>
          </a:p>
        </p:txBody>
      </p:sp>
      <p:pic>
        <p:nvPicPr>
          <p:cNvPr id="1026" name="Picture 2"/>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69443" y="2420888"/>
            <a:ext cx="3244316"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2512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rtl="0"/>
            <a:r>
              <a:rPr lang="fr-FR" sz="1800" b="1" dirty="0">
                <a:solidFill>
                  <a:schemeClr val="tx2"/>
                </a:solidFill>
              </a:rPr>
              <a:t>Quelles en sont les manifestations ?</a:t>
            </a:r>
            <a:endParaRPr lang="ar-DZ" sz="1800" b="1" dirty="0">
              <a:solidFill>
                <a:schemeClr val="tx2"/>
              </a:solidFill>
            </a:endParaRPr>
          </a:p>
        </p:txBody>
      </p:sp>
      <p:sp>
        <p:nvSpPr>
          <p:cNvPr id="3" name="Rectangle 2"/>
          <p:cNvSpPr/>
          <p:nvPr/>
        </p:nvSpPr>
        <p:spPr>
          <a:xfrm>
            <a:off x="2286000" y="-3403639"/>
            <a:ext cx="4572000" cy="369332"/>
          </a:xfrm>
          <a:prstGeom prst="rect">
            <a:avLst/>
          </a:prstGeom>
        </p:spPr>
        <p:txBody>
          <a:bodyPr>
            <a:spAutoFit/>
          </a:bodyPr>
          <a:lstStyle/>
          <a:p>
            <a:pPr algn="l" rtl="0"/>
            <a:r>
              <a:rPr lang="fr-FR" smtClean="0"/>
              <a:t>,</a:t>
            </a:r>
            <a:endParaRPr lang="ar-DZ" dirty="0"/>
          </a:p>
        </p:txBody>
      </p:sp>
      <p:sp>
        <p:nvSpPr>
          <p:cNvPr id="4" name="Rectangle 3"/>
          <p:cNvSpPr/>
          <p:nvPr/>
        </p:nvSpPr>
        <p:spPr>
          <a:xfrm>
            <a:off x="2302205" y="1700808"/>
            <a:ext cx="4572000" cy="4385816"/>
          </a:xfrm>
          <a:prstGeom prst="rect">
            <a:avLst/>
          </a:prstGeom>
        </p:spPr>
        <p:txBody>
          <a:bodyPr>
            <a:spAutoFit/>
          </a:bodyPr>
          <a:lstStyle/>
          <a:p>
            <a:pPr algn="l" rtl="0"/>
            <a:r>
              <a:rPr lang="fr-FR" sz="1700" u="sng" dirty="0" smtClean="0">
                <a:solidFill>
                  <a:schemeClr val="tx2"/>
                </a:solidFill>
              </a:rPr>
              <a:t>Signes d’hémorragie cérébrale : </a:t>
            </a:r>
            <a:r>
              <a:rPr lang="fr-FR" sz="1700" dirty="0" smtClean="0"/>
              <a:t>maux de tête persistants ou s’</a:t>
            </a:r>
            <a:r>
              <a:rPr lang="fr-FR" sz="1700" dirty="0" err="1" smtClean="0"/>
              <a:t>intensifant</a:t>
            </a:r>
            <a:r>
              <a:rPr lang="fr-FR" sz="1700" dirty="0" smtClean="0"/>
              <a:t>, vomissements</a:t>
            </a:r>
          </a:p>
          <a:p>
            <a:pPr algn="l" rtl="0"/>
            <a:r>
              <a:rPr lang="fr-FR" sz="1700" dirty="0" smtClean="0"/>
              <a:t>répétés, somnolence ou comportement inhabituel, faiblesse ou maladresse subite d’un</a:t>
            </a:r>
          </a:p>
          <a:p>
            <a:pPr algn="l" rtl="0"/>
            <a:r>
              <a:rPr lang="fr-FR" sz="1700" dirty="0" smtClean="0"/>
              <a:t>bras ou d’une jambe, raideur du cou ou douleur à la mobilisation du cou, vision double,</a:t>
            </a:r>
          </a:p>
          <a:p>
            <a:pPr algn="l" rtl="0"/>
            <a:r>
              <a:rPr lang="fr-FR" sz="1700" dirty="0" smtClean="0"/>
              <a:t>strabisme (yeux qui louchent), perte d’équilibre à la marche ou manque de coordination,</a:t>
            </a:r>
          </a:p>
          <a:p>
            <a:pPr algn="l" rtl="0"/>
            <a:r>
              <a:rPr lang="fr-FR" sz="1700" dirty="0" smtClean="0"/>
              <a:t>convulsions ou contractions spasmodiques des membres</a:t>
            </a:r>
            <a:r>
              <a:rPr lang="fr-FR" dirty="0" smtClean="0"/>
              <a:t>.</a:t>
            </a:r>
          </a:p>
          <a:p>
            <a:pPr algn="l" rtl="0"/>
            <a:r>
              <a:rPr lang="fr-FR" b="1" u="sng" dirty="0" smtClean="0">
                <a:solidFill>
                  <a:schemeClr val="tx2"/>
                </a:solidFill>
              </a:rPr>
              <a:t>Saignements qui pourraient obstruer les voies respiratoires : </a:t>
            </a:r>
            <a:r>
              <a:rPr lang="fr-FR" dirty="0" smtClean="0"/>
              <a:t>un saignement (hématome) dans la région du cou, dans la gorge ou sur la langue; des </a:t>
            </a:r>
            <a:r>
              <a:rPr lang="fr-FR" dirty="0" err="1" smtClean="0"/>
              <a:t>diffcultés</a:t>
            </a:r>
            <a:r>
              <a:rPr lang="fr-FR" dirty="0" smtClean="0"/>
              <a:t> respiratoires</a:t>
            </a:r>
          </a:p>
          <a:p>
            <a:pPr algn="l" rtl="0"/>
            <a:r>
              <a:rPr lang="fr-FR" dirty="0" smtClean="0"/>
              <a:t>sans cause apparente.</a:t>
            </a:r>
            <a:endParaRPr lang="ar-DZ" dirty="0"/>
          </a:p>
        </p:txBody>
      </p:sp>
    </p:spTree>
    <p:extLst>
      <p:ext uri="{BB962C8B-B14F-4D97-AF65-F5344CB8AC3E}">
        <p14:creationId xmlns:p14="http://schemas.microsoft.com/office/powerpoint/2010/main" val="2574915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166843"/>
            <a:ext cx="4572000" cy="4524315"/>
          </a:xfrm>
          <a:prstGeom prst="rect">
            <a:avLst/>
          </a:prstGeom>
        </p:spPr>
        <p:txBody>
          <a:bodyPr>
            <a:spAutoFit/>
          </a:bodyPr>
          <a:lstStyle/>
          <a:p>
            <a:pPr algn="l" rtl="0"/>
            <a:r>
              <a:rPr lang="fr-FR" b="1" u="sng" dirty="0" smtClean="0">
                <a:solidFill>
                  <a:schemeClr val="tx2"/>
                </a:solidFill>
              </a:rPr>
              <a:t>Saignements musculaires </a:t>
            </a:r>
            <a:r>
              <a:rPr lang="fr-FR" dirty="0" smtClean="0"/>
              <a:t>qui peuvent comprimer des nerfs et des vaisseaux importants:</a:t>
            </a:r>
          </a:p>
          <a:p>
            <a:pPr algn="l" rtl="0"/>
            <a:r>
              <a:rPr lang="fr-FR" dirty="0" smtClean="0"/>
              <a:t>un saignement du muscle psoas iliaque, au niveau du bassin (qui pourrait comprimer</a:t>
            </a:r>
          </a:p>
          <a:p>
            <a:pPr algn="l" rtl="0"/>
            <a:r>
              <a:rPr lang="fr-FR" dirty="0" smtClean="0"/>
              <a:t>d’importants nerfs de la jambe); un saignement à l’avant-bras ou au mollet (qui pourrait</a:t>
            </a:r>
          </a:p>
          <a:p>
            <a:pPr algn="l" rtl="0"/>
            <a:r>
              <a:rPr lang="fr-FR" dirty="0" smtClean="0"/>
              <a:t>comprimer d’importants nerfs de la main ou du pied). Toute perte de sensibilité ou de</a:t>
            </a:r>
          </a:p>
          <a:p>
            <a:pPr algn="l" rtl="0"/>
            <a:r>
              <a:rPr lang="fr-FR" dirty="0" smtClean="0"/>
              <a:t>motricité, ou toute anomalie de la coloration (blanc et froid, violacé et chaud) au niveau</a:t>
            </a:r>
          </a:p>
          <a:p>
            <a:pPr algn="l" rtl="0"/>
            <a:r>
              <a:rPr lang="fr-FR" dirty="0" smtClean="0"/>
              <a:t>d’un membre ou d’une partie d’un membre doit faire craindre un saignement comprimant</a:t>
            </a:r>
          </a:p>
          <a:p>
            <a:pPr algn="l" rtl="0"/>
            <a:r>
              <a:rPr lang="fr-FR" dirty="0" smtClean="0"/>
              <a:t>un nerf ou un vaisseau sanguin.</a:t>
            </a:r>
            <a:endParaRPr lang="ar-DZ" dirty="0"/>
          </a:p>
        </p:txBody>
      </p:sp>
    </p:spTree>
    <p:extLst>
      <p:ext uri="{BB962C8B-B14F-4D97-AF65-F5344CB8AC3E}">
        <p14:creationId xmlns:p14="http://schemas.microsoft.com/office/powerpoint/2010/main" val="1549063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rot="-60000">
            <a:off x="1056460" y="1655416"/>
            <a:ext cx="3063240" cy="1499616"/>
          </a:xfrm>
        </p:spPr>
        <p:txBody>
          <a:bodyPr>
            <a:normAutofit fontScale="90000"/>
          </a:bodyPr>
          <a:lstStyle/>
          <a:p>
            <a:pPr algn="l" rtl="0"/>
            <a:r>
              <a:rPr lang="fr-FR" sz="1600" b="1" u="sng" dirty="0">
                <a:solidFill>
                  <a:schemeClr val="tx2"/>
                </a:solidFill>
              </a:rPr>
              <a:t>Saignements dans les articulations</a:t>
            </a:r>
            <a:r>
              <a:rPr lang="fr-FR" sz="1600" dirty="0"/>
              <a:t>, surtout aux genoux, aux chevilles et aux coudes</a:t>
            </a:r>
            <a:br>
              <a:rPr lang="fr-FR" sz="1600" dirty="0"/>
            </a:br>
            <a:r>
              <a:rPr lang="fr-FR" sz="1600" dirty="0"/>
              <a:t>. D’autres articulations sont moins fréquemment compromises, comme la hanche</a:t>
            </a:r>
            <a:br>
              <a:rPr lang="fr-FR" sz="1600" dirty="0"/>
            </a:br>
            <a:r>
              <a:rPr lang="fr-FR" sz="1600" dirty="0"/>
              <a:t>ou l’épaule</a:t>
            </a:r>
            <a:endParaRPr lang="ar-DZ" sz="1600" dirty="0"/>
          </a:p>
        </p:txBody>
      </p:sp>
      <p:pic>
        <p:nvPicPr>
          <p:cNvPr id="6" name="Espace réservé pour une image  5"/>
          <p:cNvPicPr>
            <a:picLocks noGrp="1" noChangeAspect="1"/>
          </p:cNvPicPr>
          <p:nvPr>
            <p:ph type="pic" idx="1"/>
          </p:nvPr>
        </p:nvPicPr>
        <p:blipFill>
          <a:blip r:embed="rId2">
            <a:extLst>
              <a:ext uri="{28A0092B-C50C-407E-A947-70E740481C1C}">
                <a14:useLocalDpi xmlns:a14="http://schemas.microsoft.com/office/drawing/2010/main" val="0"/>
              </a:ext>
            </a:extLst>
          </a:blip>
          <a:srcRect t="3125" b="3125"/>
          <a:stretch>
            <a:fillRect/>
          </a:stretch>
        </p:blipFill>
        <p:spPr>
          <a:xfrm rot="60000">
            <a:off x="4900714" y="1221312"/>
            <a:ext cx="2791029" cy="4346162"/>
          </a:xfrm>
        </p:spPr>
      </p:pic>
      <p:sp>
        <p:nvSpPr>
          <p:cNvPr id="4" name="Espace réservé du texte 3"/>
          <p:cNvSpPr>
            <a:spLocks noGrp="1"/>
          </p:cNvSpPr>
          <p:nvPr>
            <p:ph type="body" sz="half" idx="2"/>
          </p:nvPr>
        </p:nvSpPr>
        <p:spPr>
          <a:xfrm rot="-60000">
            <a:off x="1133737" y="3239387"/>
            <a:ext cx="3044952" cy="2103120"/>
          </a:xfrm>
        </p:spPr>
        <p:txBody>
          <a:bodyPr>
            <a:normAutofit fontScale="85000" lnSpcReduction="10000"/>
          </a:bodyPr>
          <a:lstStyle/>
          <a:p>
            <a:pPr algn="l" rtl="0"/>
            <a:r>
              <a:rPr lang="fr-FR" dirty="0" smtClean="0"/>
              <a:t>Le </a:t>
            </a:r>
            <a:r>
              <a:rPr lang="fr-FR" dirty="0"/>
              <a:t>premier signe est une sensation de compression relativement indolore </a:t>
            </a:r>
            <a:r>
              <a:rPr lang="fr-FR" dirty="0" smtClean="0"/>
              <a:t>au</a:t>
            </a:r>
            <a:endParaRPr lang="fr-FR" dirty="0"/>
          </a:p>
          <a:p>
            <a:pPr algn="l" rtl="0"/>
            <a:r>
              <a:rPr lang="fr-FR" dirty="0"/>
              <a:t>niveau de l’articulation. Au toucher, l’articulation semble un peu </a:t>
            </a:r>
            <a:r>
              <a:rPr lang="fr-FR" dirty="0" err="1"/>
              <a:t>gonﬂée</a:t>
            </a:r>
            <a:r>
              <a:rPr lang="fr-FR" dirty="0"/>
              <a:t>. En l’absence</a:t>
            </a:r>
          </a:p>
          <a:p>
            <a:pPr algn="l" rtl="0"/>
            <a:r>
              <a:rPr lang="fr-FR" dirty="0"/>
              <a:t>de traitement, à mesure que les heures passent, l’articulation devient chaude au </a:t>
            </a:r>
            <a:r>
              <a:rPr lang="fr-FR" dirty="0" err="1"/>
              <a:t>toucher,douloureuse</a:t>
            </a:r>
            <a:r>
              <a:rPr lang="fr-FR" dirty="0"/>
              <a:t> à la </a:t>
            </a:r>
            <a:r>
              <a:rPr lang="fr-FR" dirty="0" err="1"/>
              <a:t>ﬂexion</a:t>
            </a:r>
            <a:r>
              <a:rPr lang="fr-FR" dirty="0"/>
              <a:t> ou à l’extension </a:t>
            </a:r>
            <a:r>
              <a:rPr lang="fr-FR" dirty="0" smtClean="0"/>
              <a:t>complète.</a:t>
            </a:r>
            <a:endParaRPr lang="ar-DZ" dirty="0"/>
          </a:p>
        </p:txBody>
      </p:sp>
      <p:sp>
        <p:nvSpPr>
          <p:cNvPr id="5" name="Espace réservé pour une image  2"/>
          <p:cNvSpPr txBox="1">
            <a:spLocks/>
          </p:cNvSpPr>
          <p:nvPr/>
        </p:nvSpPr>
        <p:spPr>
          <a:xfrm rot="60000">
            <a:off x="4899422" y="1221833"/>
            <a:ext cx="2913863" cy="4539412"/>
          </a:xfrm>
          <a:prstGeom prst="rect">
            <a:avLst/>
          </a:prstGeom>
          <a:ln w="101600" cap="rnd">
            <a:solidFill>
              <a:srgbClr val="FFFFFF"/>
            </a:solidFill>
          </a:ln>
          <a:effectLst>
            <a:outerShdw blurRad="88900" dir="2700000" algn="tl" rotWithShape="0">
              <a:prstClr val="black">
                <a:alpha val="40000"/>
              </a:prstClr>
            </a:outerShdw>
          </a:effectLst>
        </p:spPr>
      </p:sp>
    </p:spTree>
    <p:extLst>
      <p:ext uri="{BB962C8B-B14F-4D97-AF65-F5344CB8AC3E}">
        <p14:creationId xmlns:p14="http://schemas.microsoft.com/office/powerpoint/2010/main" val="3075951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000" b="1" dirty="0">
                <a:solidFill>
                  <a:srgbClr val="0070C0"/>
                </a:solidFill>
              </a:rPr>
              <a:t>Quels sont les premiers signes de l'hémophilie chez un jeune enfant?</a:t>
            </a:r>
            <a:endParaRPr lang="ar-DZ" sz="2000" b="1" dirty="0">
              <a:solidFill>
                <a:srgbClr val="0070C0"/>
              </a:solidFill>
            </a:endParaRPr>
          </a:p>
        </p:txBody>
      </p:sp>
      <p:sp>
        <p:nvSpPr>
          <p:cNvPr id="3" name="Espace réservé du contenu 2"/>
          <p:cNvSpPr>
            <a:spLocks noGrp="1"/>
          </p:cNvSpPr>
          <p:nvPr>
            <p:ph idx="1"/>
          </p:nvPr>
        </p:nvSpPr>
        <p:spPr/>
        <p:txBody>
          <a:bodyPr>
            <a:normAutofit fontScale="77500" lnSpcReduction="20000"/>
          </a:bodyPr>
          <a:lstStyle/>
          <a:p>
            <a:pPr algn="l" rtl="0"/>
            <a:r>
              <a:rPr lang="fr-FR" dirty="0"/>
              <a:t>Les bébés ont les dents bien tranchantes et s’ils se mordent les gencives ou la langue, on assiste souvent à un saignement. Ce type de saignement et les ecchymoses causées par des chutes sont habituellement les premiers signes de l’hémophilie.</a:t>
            </a:r>
          </a:p>
          <a:p>
            <a:pPr algn="l" rtl="0"/>
            <a:r>
              <a:rPr lang="fr-FR" dirty="0"/>
              <a:t>•	Jusqu’à l’âge de deux ans, il est peu fréquent d’observer des saignements aux articulations. On note davantage des saignements sous forme d’ecchymoses superficielles (bleus). Lorsque les bébés apprennent à marcher, ils tombent souvent et se font beaucoup de ‘ bosses ‘ et d’ecchymoses.</a:t>
            </a:r>
          </a:p>
          <a:p>
            <a:pPr algn="l" rtl="0"/>
            <a:r>
              <a:rPr lang="fr-FR" dirty="0"/>
              <a:t>•	Les saignements survenant dans les articulations, les tissus mous et les muscles s’observent davantage après l’âge de deux ans.</a:t>
            </a:r>
            <a:endParaRPr lang="ar-DZ" dirty="0"/>
          </a:p>
        </p:txBody>
      </p:sp>
    </p:spTree>
    <p:extLst>
      <p:ext uri="{BB962C8B-B14F-4D97-AF65-F5344CB8AC3E}">
        <p14:creationId xmlns:p14="http://schemas.microsoft.com/office/powerpoint/2010/main" val="114531096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naise">
  <a:themeElements>
    <a:clrScheme name="Punaise">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naise">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naise">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163</TotalTime>
  <Words>804</Words>
  <Application>Microsoft Office PowerPoint</Application>
  <PresentationFormat>Affichage à l'écran (4:3)</PresentationFormat>
  <Paragraphs>52</Paragraphs>
  <Slides>10</Slides>
  <Notes>0</Notes>
  <HiddenSlides>0</HiddenSlides>
  <MMClips>0</MMClips>
  <ScaleCrop>false</ScaleCrop>
  <HeadingPairs>
    <vt:vector size="4" baseType="variant">
      <vt:variant>
        <vt:lpstr>Thème</vt:lpstr>
      </vt:variant>
      <vt:variant>
        <vt:i4>1</vt:i4>
      </vt:variant>
      <vt:variant>
        <vt:lpstr>Titres des diapositives</vt:lpstr>
      </vt:variant>
      <vt:variant>
        <vt:i4>10</vt:i4>
      </vt:variant>
    </vt:vector>
  </HeadingPairs>
  <TitlesOfParts>
    <vt:vector size="11" baseType="lpstr">
      <vt:lpstr>Punaise</vt:lpstr>
      <vt:lpstr>Hémophilié</vt:lpstr>
      <vt:lpstr>Qu’est-ce que l’hémophilie ?</vt:lpstr>
      <vt:lpstr>Le type d’hémophilie </vt:lpstr>
      <vt:lpstr>Hérédité</vt:lpstr>
      <vt:lpstr> Pourquoi le processus de la coagulation est-il perturbé chez les hémophiles?</vt:lpstr>
      <vt:lpstr>Quelles en sont les manifestations ?</vt:lpstr>
      <vt:lpstr>Présentation PowerPoint</vt:lpstr>
      <vt:lpstr>Saignements dans les articulations, surtout aux genoux, aux chevilles et aux coudes . D’autres articulations sont moins fréquemment compromises, comme la hanche ou l’épaule</vt:lpstr>
      <vt:lpstr>Quels sont les premiers signes de l'hémophilie chez un jeune enfant?</vt:lpstr>
      <vt:lpstr>Existe-t-il un traitement pour cette pathologie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user</dc:creator>
  <cp:lastModifiedBy>user</cp:lastModifiedBy>
  <cp:revision>16</cp:revision>
  <dcterms:created xsi:type="dcterms:W3CDTF">2018-11-20T11:31:19Z</dcterms:created>
  <dcterms:modified xsi:type="dcterms:W3CDTF">2018-11-24T18:26:55Z</dcterms:modified>
</cp:coreProperties>
</file>